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736" r:id="rId2"/>
    <p:sldId id="1724" r:id="rId3"/>
    <p:sldId id="1779" r:id="rId4"/>
    <p:sldId id="310" r:id="rId5"/>
    <p:sldId id="1778" r:id="rId6"/>
    <p:sldId id="1781" r:id="rId7"/>
    <p:sldId id="1854" r:id="rId8"/>
    <p:sldId id="1855" r:id="rId9"/>
    <p:sldId id="1777" r:id="rId10"/>
    <p:sldId id="1749" r:id="rId11"/>
    <p:sldId id="1864" r:id="rId12"/>
    <p:sldId id="1848" r:id="rId13"/>
    <p:sldId id="1849" r:id="rId14"/>
    <p:sldId id="1856" r:id="rId15"/>
    <p:sldId id="1816" r:id="rId16"/>
    <p:sldId id="1857" r:id="rId17"/>
    <p:sldId id="1858" r:id="rId18"/>
    <p:sldId id="1860" r:id="rId19"/>
    <p:sldId id="1861" r:id="rId20"/>
    <p:sldId id="1862" r:id="rId21"/>
    <p:sldId id="1863" r:id="rId22"/>
    <p:sldId id="1865" r:id="rId23"/>
    <p:sldId id="1868" r:id="rId24"/>
    <p:sldId id="1866" r:id="rId25"/>
    <p:sldId id="1867" r:id="rId26"/>
    <p:sldId id="1869" r:id="rId27"/>
    <p:sldId id="1870" r:id="rId28"/>
    <p:sldId id="1871" r:id="rId29"/>
    <p:sldId id="1872" r:id="rId30"/>
    <p:sldId id="1776" r:id="rId31"/>
    <p:sldId id="1801" r:id="rId32"/>
    <p:sldId id="1873" r:id="rId33"/>
    <p:sldId id="1821" r:id="rId34"/>
    <p:sldId id="1874" r:id="rId35"/>
    <p:sldId id="1850" r:id="rId36"/>
    <p:sldId id="1875" r:id="rId37"/>
    <p:sldId id="1714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728192"/>
          </a:xfrm>
        </p:spPr>
        <p:txBody>
          <a:bodyPr/>
          <a:lstStyle/>
          <a:p>
            <a:r>
              <a:rPr lang="en-US" sz="2800" dirty="0"/>
              <a:t>How to make the request option in Primo include only Pickup Location </a:t>
            </a:r>
            <a:r>
              <a:rPr lang="en-US" sz="2800"/>
              <a:t>Home Delivery </a:t>
            </a:r>
            <a:r>
              <a:rPr lang="en-US" sz="2800" dirty="0"/>
              <a:t>and not a real library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is what we will do in this section (pictures follow):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the default Terms of Use (TOU) used for requests be requestable and include the option of “Home Delivery”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At “Fulfillment &gt; Physical Fulfillment &gt; Terms of Use and Policies” filter by “Terms of Use Type” = “Request” and edit the default.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Confirm in the TOU that “Personal delivery” is defined as either “All”, “Home” or “Office”.  It should not be “None”.   You can instead edit a different terms of use (not called “Default”) as long as later it will be applied to the default rule for request.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Confirm that “Personal Delivery” is now an option.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See which locations appear as pickup locations.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For each location which will appear as a pickup location remove “has hold shelf” from the circulation desks of the library.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6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E4707-6FB8-4ACE-B890-BEC8BA7D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4318"/>
            <a:ext cx="5977284" cy="37509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3347864" y="3907154"/>
            <a:ext cx="129614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4572000" y="1059582"/>
            <a:ext cx="24482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Navigate to the TOUs</a:t>
            </a:r>
          </a:p>
        </p:txBody>
      </p:sp>
    </p:spTree>
    <p:extLst>
      <p:ext uri="{BB962C8B-B14F-4D97-AF65-F5344CB8AC3E}">
        <p14:creationId xmlns:p14="http://schemas.microsoft.com/office/powerpoint/2010/main" val="347199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147795-A4F1-4761-9B61-F7B958B6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826"/>
            <a:ext cx="9144000" cy="3448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251520" y="300379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79589-FB24-4364-A4F9-2C8C8235A4BA}"/>
              </a:ext>
            </a:extLst>
          </p:cNvPr>
          <p:cNvSpPr/>
          <p:nvPr/>
        </p:nvSpPr>
        <p:spPr>
          <a:xfrm>
            <a:off x="395536" y="2159140"/>
            <a:ext cx="18002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FFA38-AD87-47AD-B1AA-8A1304D68E4D}"/>
              </a:ext>
            </a:extLst>
          </p:cNvPr>
          <p:cNvSpPr/>
          <p:nvPr/>
        </p:nvSpPr>
        <p:spPr>
          <a:xfrm>
            <a:off x="7164288" y="3291830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61ABF-AF43-4021-B1A9-C8822249861F}"/>
              </a:ext>
            </a:extLst>
          </p:cNvPr>
          <p:cNvSpPr txBox="1"/>
          <p:nvPr/>
        </p:nvSpPr>
        <p:spPr>
          <a:xfrm>
            <a:off x="4572000" y="1059582"/>
            <a:ext cx="40324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Edit the default TOU of type “Request”</a:t>
            </a:r>
          </a:p>
        </p:txBody>
      </p:sp>
    </p:spTree>
    <p:extLst>
      <p:ext uri="{BB962C8B-B14F-4D97-AF65-F5344CB8AC3E}">
        <p14:creationId xmlns:p14="http://schemas.microsoft.com/office/powerpoint/2010/main" val="156786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9CC5C-427A-4068-80A2-6384FC41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912465"/>
            <a:ext cx="7934325" cy="3819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79589-FB24-4364-A4F9-2C8C8235A4BA}"/>
              </a:ext>
            </a:extLst>
          </p:cNvPr>
          <p:cNvSpPr/>
          <p:nvPr/>
        </p:nvSpPr>
        <p:spPr>
          <a:xfrm>
            <a:off x="4626618" y="1281254"/>
            <a:ext cx="18002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FFA38-AD87-47AD-B1AA-8A1304D68E4D}"/>
              </a:ext>
            </a:extLst>
          </p:cNvPr>
          <p:cNvSpPr/>
          <p:nvPr/>
        </p:nvSpPr>
        <p:spPr>
          <a:xfrm>
            <a:off x="4626618" y="4292243"/>
            <a:ext cx="340176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61ABF-AF43-4021-B1A9-C8822249861F}"/>
              </a:ext>
            </a:extLst>
          </p:cNvPr>
          <p:cNvSpPr txBox="1"/>
          <p:nvPr/>
        </p:nvSpPr>
        <p:spPr>
          <a:xfrm>
            <a:off x="3341083" y="2015994"/>
            <a:ext cx="403244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sure it is requestable and also includes home delivery (Personal delivery)</a:t>
            </a:r>
          </a:p>
        </p:txBody>
      </p:sp>
    </p:spTree>
    <p:extLst>
      <p:ext uri="{BB962C8B-B14F-4D97-AF65-F5344CB8AC3E}">
        <p14:creationId xmlns:p14="http://schemas.microsoft.com/office/powerpoint/2010/main" val="342014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7534"/>
            <a:ext cx="8784976" cy="3960439"/>
          </a:xfrm>
        </p:spPr>
        <p:txBody>
          <a:bodyPr>
            <a:normAutofit/>
          </a:bodyPr>
          <a:lstStyle/>
          <a:p>
            <a:r>
              <a:rPr lang="en-US" dirty="0"/>
              <a:t>In the Fulfillment Unit switch to the “Fulfillment Unit Rules” tab and filter by Rule Type = Request.  </a:t>
            </a:r>
          </a:p>
          <a:p>
            <a:r>
              <a:rPr lang="en-US" dirty="0"/>
              <a:t>Deactivate all rules except for the Default Rule.  </a:t>
            </a:r>
          </a:p>
          <a:p>
            <a:r>
              <a:rPr lang="en-US" dirty="0"/>
              <a:t>Make sure the default uses the Terms of Use described above with “Personal delivery” defined as “All”, “Home” or “Office”.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E4707-6FB8-4ACE-B890-BEC8BA7D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4318"/>
            <a:ext cx="5977284" cy="37509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3347864" y="3696139"/>
            <a:ext cx="129614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4572000" y="1059582"/>
            <a:ext cx="273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Access the Fulfillment Unit</a:t>
            </a:r>
          </a:p>
        </p:txBody>
      </p:sp>
    </p:spTree>
    <p:extLst>
      <p:ext uri="{BB962C8B-B14F-4D97-AF65-F5344CB8AC3E}">
        <p14:creationId xmlns:p14="http://schemas.microsoft.com/office/powerpoint/2010/main" val="269287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E7E9B-7891-4C3C-88EA-B2D6518C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507"/>
            <a:ext cx="9144000" cy="2950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7596336" y="3075806"/>
            <a:ext cx="36004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4572000" y="1059582"/>
            <a:ext cx="24482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Edit the Fulfillment Unit</a:t>
            </a:r>
          </a:p>
        </p:txBody>
      </p:sp>
    </p:spTree>
    <p:extLst>
      <p:ext uri="{BB962C8B-B14F-4D97-AF65-F5344CB8AC3E}">
        <p14:creationId xmlns:p14="http://schemas.microsoft.com/office/powerpoint/2010/main" val="32638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4D042-E5F9-4017-9F77-7AD12CBDD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838130"/>
            <a:ext cx="8424936" cy="3909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3059832" y="2337299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4572000" y="1059582"/>
            <a:ext cx="244827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Switch to Fulfillment Unit Rules tab and filter by rule type “Request”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66098-FB58-4723-B631-2171CE140DAD}"/>
              </a:ext>
            </a:extLst>
          </p:cNvPr>
          <p:cNvSpPr/>
          <p:nvPr/>
        </p:nvSpPr>
        <p:spPr>
          <a:xfrm>
            <a:off x="395536" y="2685622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357CE4-AAC2-4B6C-A022-8F37D9B0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492"/>
            <a:ext cx="9144000" cy="353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179512" y="3795886"/>
            <a:ext cx="1458416" cy="396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4572000" y="1059582"/>
            <a:ext cx="24482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Deactivate all rules except the default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66098-FB58-4723-B631-2171CE140DAD}"/>
              </a:ext>
            </a:extLst>
          </p:cNvPr>
          <p:cNvSpPr/>
          <p:nvPr/>
        </p:nvSpPr>
        <p:spPr>
          <a:xfrm>
            <a:off x="485800" y="1238730"/>
            <a:ext cx="557808" cy="1477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Before the change</a:t>
            </a:r>
          </a:p>
          <a:p>
            <a:r>
              <a:rPr lang="en-US" sz="2000" dirty="0"/>
              <a:t>Configuring the change</a:t>
            </a:r>
          </a:p>
          <a:p>
            <a:r>
              <a:rPr lang="en-US" sz="2000" dirty="0"/>
              <a:t>Try it out with the new configuration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EBF34-92EA-4B0A-9DAD-71F2E7E1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671512"/>
            <a:ext cx="5267325" cy="3800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7048-72CF-4A34-BBCD-BF7F195076F8}"/>
              </a:ext>
            </a:extLst>
          </p:cNvPr>
          <p:cNvSpPr/>
          <p:nvPr/>
        </p:nvSpPr>
        <p:spPr>
          <a:xfrm>
            <a:off x="5693494" y="4039141"/>
            <a:ext cx="1057001" cy="396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5652119" y="817423"/>
            <a:ext cx="2448272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sure default rule uses default TOU which we made sure has “requestable” and “Personal Delivery”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66098-FB58-4723-B631-2171CE140DAD}"/>
              </a:ext>
            </a:extLst>
          </p:cNvPr>
          <p:cNvSpPr/>
          <p:nvPr/>
        </p:nvSpPr>
        <p:spPr>
          <a:xfrm>
            <a:off x="2555776" y="4011910"/>
            <a:ext cx="2520280" cy="460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4003B-593A-4544-B66D-F12BBFF9AA1B}"/>
              </a:ext>
            </a:extLst>
          </p:cNvPr>
          <p:cNvSpPr txBox="1"/>
          <p:nvPr/>
        </p:nvSpPr>
        <p:spPr>
          <a:xfrm>
            <a:off x="6428891" y="3356880"/>
            <a:ext cx="24482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now check the TOU details</a:t>
            </a:r>
          </a:p>
        </p:txBody>
      </p:sp>
    </p:spTree>
    <p:extLst>
      <p:ext uri="{BB962C8B-B14F-4D97-AF65-F5344CB8AC3E}">
        <p14:creationId xmlns:p14="http://schemas.microsoft.com/office/powerpoint/2010/main" val="126893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78B24-BE74-41B6-975C-37894745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098" y="817423"/>
            <a:ext cx="4739803" cy="3883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CD4F-6299-4128-9837-E9AC7F6F5F46}"/>
              </a:ext>
            </a:extLst>
          </p:cNvPr>
          <p:cNvSpPr txBox="1"/>
          <p:nvPr/>
        </p:nvSpPr>
        <p:spPr>
          <a:xfrm>
            <a:off x="5652119" y="817423"/>
            <a:ext cx="24482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Definitions are correct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66098-FB58-4723-B631-2171CE140DAD}"/>
              </a:ext>
            </a:extLst>
          </p:cNvPr>
          <p:cNvSpPr/>
          <p:nvPr/>
        </p:nvSpPr>
        <p:spPr>
          <a:xfrm>
            <a:off x="2627784" y="1635647"/>
            <a:ext cx="293457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41731-B421-424E-86E3-DA8D70A259D6}"/>
              </a:ext>
            </a:extLst>
          </p:cNvPr>
          <p:cNvSpPr/>
          <p:nvPr/>
        </p:nvSpPr>
        <p:spPr>
          <a:xfrm>
            <a:off x="2627784" y="4443958"/>
            <a:ext cx="41227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Now we will:</a:t>
            </a:r>
          </a:p>
          <a:p>
            <a:pPr lvl="1"/>
            <a:r>
              <a:rPr lang="en-US" dirty="0"/>
              <a:t>Confirm that “Personal Delivery” is now an option when a request is made.</a:t>
            </a:r>
          </a:p>
          <a:p>
            <a:pPr lvl="1"/>
            <a:r>
              <a:rPr lang="en-US" dirty="0"/>
              <a:t>See which locations appear as pickup locations (so we know what to remove).</a:t>
            </a:r>
          </a:p>
          <a:p>
            <a:endParaRPr lang="en-US" dirty="0"/>
          </a:p>
          <a:p>
            <a:r>
              <a:rPr lang="en-US" dirty="0"/>
              <a:t>Search Primo as logged in user for title “City women : contemporary Taiwan women writers” and click “request”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5BD4E5-9F4F-487B-A2F4-2D6B6313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585"/>
            <a:ext cx="9144000" cy="276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0BD97-D9D8-4FE2-9611-046F0F326002}"/>
              </a:ext>
            </a:extLst>
          </p:cNvPr>
          <p:cNvSpPr/>
          <p:nvPr/>
        </p:nvSpPr>
        <p:spPr>
          <a:xfrm>
            <a:off x="1835696" y="3587790"/>
            <a:ext cx="3600400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7575A-9B74-49BA-BCB1-092AC599FCC2}"/>
              </a:ext>
            </a:extLst>
          </p:cNvPr>
          <p:cNvSpPr txBox="1"/>
          <p:nvPr/>
        </p:nvSpPr>
        <p:spPr>
          <a:xfrm>
            <a:off x="7596336" y="2355726"/>
            <a:ext cx="122413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 is logged in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F3A5AC-9EA7-4F56-AA64-0EDBA6A7BD23}"/>
              </a:ext>
            </a:extLst>
          </p:cNvPr>
          <p:cNvCxnSpPr/>
          <p:nvPr/>
        </p:nvCxnSpPr>
        <p:spPr>
          <a:xfrm flipV="1">
            <a:off x="8604448" y="1491630"/>
            <a:ext cx="216024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58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B5F59-88E8-41ED-BEE4-ACF32D71C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695671"/>
            <a:ext cx="6905625" cy="4067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799561"/>
            <a:ext cx="3148256" cy="76552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Click “request” and check what Pickup Locations appear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2BEAF-AA69-4A4E-A384-F2147C09C915}"/>
              </a:ext>
            </a:extLst>
          </p:cNvPr>
          <p:cNvSpPr/>
          <p:nvPr/>
        </p:nvSpPr>
        <p:spPr>
          <a:xfrm>
            <a:off x="1907704" y="1203598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C0575A-ECC0-4D9D-9DB0-5B4824691FC0}"/>
              </a:ext>
            </a:extLst>
          </p:cNvPr>
          <p:cNvSpPr/>
          <p:nvPr/>
        </p:nvSpPr>
        <p:spPr>
          <a:xfrm>
            <a:off x="4283968" y="3003798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2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61EB4-E0E3-4D51-9F0E-B71DC277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04" y="646479"/>
            <a:ext cx="7010400" cy="4191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083001"/>
            <a:ext cx="3148256" cy="107345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Personal delivery correctly appears.  We must remove “Main Library”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BC773E-764E-4A50-93C9-1C7FBF365D10}"/>
              </a:ext>
            </a:extLst>
          </p:cNvPr>
          <p:cNvSpPr/>
          <p:nvPr/>
        </p:nvSpPr>
        <p:spPr>
          <a:xfrm>
            <a:off x="4283968" y="2859782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71D79-16B5-4AE2-B851-022D2DEA8649}"/>
              </a:ext>
            </a:extLst>
          </p:cNvPr>
          <p:cNvSpPr/>
          <p:nvPr/>
        </p:nvSpPr>
        <p:spPr>
          <a:xfrm>
            <a:off x="4283968" y="3723878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sz="2200" dirty="0"/>
              <a:t>We will now navigate to the circulation desks of the Main Library, and uncheck “Has Hold Shelf”.</a:t>
            </a:r>
          </a:p>
          <a:p>
            <a:pPr lvl="1"/>
            <a:r>
              <a:rPr lang="en-US" sz="2200" dirty="0"/>
              <a:t>“Configuration &gt; Configure for specific library &gt; Fulfillment &gt; Library management &gt; Circulation Desks”</a:t>
            </a:r>
          </a:p>
          <a:p>
            <a:r>
              <a:rPr lang="en-US" sz="2200" dirty="0"/>
              <a:t>This should be done for all libraries which we want to remove (in our case we had only “Main Library”).</a:t>
            </a:r>
          </a:p>
          <a:p>
            <a:r>
              <a:rPr lang="en-US" sz="2200" dirty="0"/>
              <a:t>When “Has Hold Shelf” is unchecked in all circulation desks of the library then the pickup location will be removed.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72119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684AB-9710-4301-9450-6EDC343C7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822"/>
            <a:ext cx="9144000" cy="2879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083001"/>
            <a:ext cx="3148256" cy="107345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Configuration &gt; Configure for specific library &gt; Fulfillment &gt; Library Management &gt; Circulation Desks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BC773E-764E-4A50-93C9-1C7FBF365D10}"/>
              </a:ext>
            </a:extLst>
          </p:cNvPr>
          <p:cNvSpPr/>
          <p:nvPr/>
        </p:nvSpPr>
        <p:spPr>
          <a:xfrm>
            <a:off x="0" y="1255690"/>
            <a:ext cx="1043608" cy="595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71D79-16B5-4AE2-B851-022D2DEA8649}"/>
              </a:ext>
            </a:extLst>
          </p:cNvPr>
          <p:cNvSpPr/>
          <p:nvPr/>
        </p:nvSpPr>
        <p:spPr>
          <a:xfrm>
            <a:off x="88764" y="2502258"/>
            <a:ext cx="1709889" cy="421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AFC38-0F92-4D38-9C65-F0DB03A15D51}"/>
              </a:ext>
            </a:extLst>
          </p:cNvPr>
          <p:cNvSpPr/>
          <p:nvPr/>
        </p:nvSpPr>
        <p:spPr>
          <a:xfrm>
            <a:off x="2142031" y="3014038"/>
            <a:ext cx="1061817" cy="277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AEF032-28F2-4EE1-905C-6336703F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892"/>
            <a:ext cx="9144000" cy="2885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083001"/>
            <a:ext cx="3148256" cy="107345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Edit the Circulation Desks to uncheck “Has Hold Shelf”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AFC38-0F92-4D38-9C65-F0DB03A15D51}"/>
              </a:ext>
            </a:extLst>
          </p:cNvPr>
          <p:cNvSpPr/>
          <p:nvPr/>
        </p:nvSpPr>
        <p:spPr>
          <a:xfrm>
            <a:off x="7524328" y="2926072"/>
            <a:ext cx="557761" cy="277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4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843D7-75ED-462A-9ADB-2D66E130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234"/>
            <a:ext cx="9144000" cy="3113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the change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744" y="2106438"/>
            <a:ext cx="3148256" cy="107345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Uncheck “Has Hold Shelf”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AFC38-0F92-4D38-9C65-F0DB03A15D51}"/>
              </a:ext>
            </a:extLst>
          </p:cNvPr>
          <p:cNvSpPr/>
          <p:nvPr/>
        </p:nvSpPr>
        <p:spPr>
          <a:xfrm>
            <a:off x="467544" y="2615023"/>
            <a:ext cx="1152128" cy="277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2" y="3319778"/>
            <a:ext cx="9036495" cy="1240583"/>
          </a:xfrm>
        </p:spPr>
        <p:txBody>
          <a:bodyPr/>
          <a:lstStyle/>
          <a:p>
            <a:r>
              <a:rPr lang="en-US" sz="2600" dirty="0"/>
              <a:t>Try it out with the new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668EE-5817-423E-B8BC-9A10F68C9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668"/>
            <a:ext cx="9144000" cy="276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Try it out with the new configuration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User Alicia Chen logs into Alma and searches for City women : contemporary Taiwan women writers / edited by Eva Hung.</a:t>
            </a:r>
          </a:p>
          <a:p>
            <a:r>
              <a:rPr lang="en-US" dirty="0"/>
              <a:t>She clicks the Availability link.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76D6F-5BAF-4F91-83B5-2454A4BAF682}"/>
              </a:ext>
            </a:extLst>
          </p:cNvPr>
          <p:cNvSpPr/>
          <p:nvPr/>
        </p:nvSpPr>
        <p:spPr>
          <a:xfrm>
            <a:off x="8460432" y="2067694"/>
            <a:ext cx="6835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99577-56A6-426D-B0C0-660D91A04CC7}"/>
              </a:ext>
            </a:extLst>
          </p:cNvPr>
          <p:cNvSpPr/>
          <p:nvPr/>
        </p:nvSpPr>
        <p:spPr>
          <a:xfrm>
            <a:off x="1979712" y="4443958"/>
            <a:ext cx="30598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E353ED7-1223-4D9B-8438-B80D3A2FE8D0}"/>
              </a:ext>
            </a:extLst>
          </p:cNvPr>
          <p:cNvSpPr/>
          <p:nvPr/>
        </p:nvSpPr>
        <p:spPr>
          <a:xfrm flipV="1">
            <a:off x="8604448" y="2427734"/>
            <a:ext cx="360040" cy="72008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CF273-EC50-47E6-85E9-13A0A686B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220316"/>
            <a:ext cx="7229475" cy="3295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Try it out with the new configuration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F66032-B855-4280-8AFC-217FDAAA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She clicks “Request”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76D6F-5BAF-4F91-83B5-2454A4BAF682}"/>
              </a:ext>
            </a:extLst>
          </p:cNvPr>
          <p:cNvSpPr/>
          <p:nvPr/>
        </p:nvSpPr>
        <p:spPr>
          <a:xfrm>
            <a:off x="1763688" y="1635646"/>
            <a:ext cx="6835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6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CE14A-3101-41E9-91BD-B99198FB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15768"/>
            <a:ext cx="6040338" cy="4188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Try it out with the new configuration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68AA-F680-4A0F-B205-A23CE64011B3}"/>
              </a:ext>
            </a:extLst>
          </p:cNvPr>
          <p:cNvSpPr/>
          <p:nvPr/>
        </p:nvSpPr>
        <p:spPr>
          <a:xfrm>
            <a:off x="1547664" y="2317348"/>
            <a:ext cx="1152128" cy="398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24C91-305F-4BDF-A955-8FDB37C4925F}"/>
              </a:ext>
            </a:extLst>
          </p:cNvPr>
          <p:cNvSpPr txBox="1"/>
          <p:nvPr/>
        </p:nvSpPr>
        <p:spPr>
          <a:xfrm>
            <a:off x="4192718" y="1191832"/>
            <a:ext cx="397968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Success</a:t>
            </a:r>
            <a:r>
              <a:rPr lang="en-US" dirty="0"/>
              <a:t>.  The only pickup location is “Home Address” and there is no option to choose a different pickup location.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23688-41B3-42AF-AD95-D89C48720E25}"/>
              </a:ext>
            </a:extLst>
          </p:cNvPr>
          <p:cNvSpPr txBox="1"/>
          <p:nvPr/>
        </p:nvSpPr>
        <p:spPr>
          <a:xfrm>
            <a:off x="6182558" y="3615130"/>
            <a:ext cx="25742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Alicia sends the request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6C5F7-BE5C-4694-9FEC-01807A410E5E}"/>
              </a:ext>
            </a:extLst>
          </p:cNvPr>
          <p:cNvSpPr/>
          <p:nvPr/>
        </p:nvSpPr>
        <p:spPr>
          <a:xfrm>
            <a:off x="5940152" y="4318369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56A75EF-D71C-436D-B521-9CAF23BA7B84}"/>
              </a:ext>
            </a:extLst>
          </p:cNvPr>
          <p:cNvSpPr/>
          <p:nvPr/>
        </p:nvSpPr>
        <p:spPr>
          <a:xfrm>
            <a:off x="683568" y="2317348"/>
            <a:ext cx="792088" cy="39841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1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592FAA-B03D-4624-A56B-DC8415E4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646479"/>
            <a:ext cx="6867525" cy="3867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Try it out with the new configuration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68AA-F680-4A0F-B205-A23CE64011B3}"/>
              </a:ext>
            </a:extLst>
          </p:cNvPr>
          <p:cNvSpPr/>
          <p:nvPr/>
        </p:nvSpPr>
        <p:spPr>
          <a:xfrm>
            <a:off x="3150088" y="2439769"/>
            <a:ext cx="2790063" cy="398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24C91-305F-4BDF-A955-8FDB37C4925F}"/>
              </a:ext>
            </a:extLst>
          </p:cNvPr>
          <p:cNvSpPr txBox="1"/>
          <p:nvPr/>
        </p:nvSpPr>
        <p:spPr>
          <a:xfrm>
            <a:off x="4192718" y="1191832"/>
            <a:ext cx="39796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request is placed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6C5F7-BE5C-4694-9FEC-01807A410E5E}"/>
              </a:ext>
            </a:extLst>
          </p:cNvPr>
          <p:cNvSpPr/>
          <p:nvPr/>
        </p:nvSpPr>
        <p:spPr>
          <a:xfrm>
            <a:off x="2364254" y="3716792"/>
            <a:ext cx="343188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6E103-C013-430C-AE59-1E7E1275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491208"/>
            <a:ext cx="7915275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Here is the Request in Alicia’s Primo Library Card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Try it out with the new configuration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68AA-F680-4A0F-B205-A23CE64011B3}"/>
              </a:ext>
            </a:extLst>
          </p:cNvPr>
          <p:cNvSpPr/>
          <p:nvPr/>
        </p:nvSpPr>
        <p:spPr>
          <a:xfrm>
            <a:off x="2501524" y="2283718"/>
            <a:ext cx="9183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10798-4967-4C8B-A6E8-B1ABFD32A0B2}"/>
              </a:ext>
            </a:extLst>
          </p:cNvPr>
          <p:cNvSpPr/>
          <p:nvPr/>
        </p:nvSpPr>
        <p:spPr>
          <a:xfrm>
            <a:off x="683568" y="3939902"/>
            <a:ext cx="28887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A31B4-E2E5-404C-98C0-564E289A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568"/>
            <a:ext cx="9144000" cy="3167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Here is the Request in Alma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dirty="0"/>
              <a:t>Try it out with the new configuration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68AA-F680-4A0F-B205-A23CE64011B3}"/>
              </a:ext>
            </a:extLst>
          </p:cNvPr>
          <p:cNvSpPr/>
          <p:nvPr/>
        </p:nvSpPr>
        <p:spPr>
          <a:xfrm>
            <a:off x="2501524" y="2283718"/>
            <a:ext cx="9183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10798-4967-4C8B-A6E8-B1ABFD32A0B2}"/>
              </a:ext>
            </a:extLst>
          </p:cNvPr>
          <p:cNvSpPr/>
          <p:nvPr/>
        </p:nvSpPr>
        <p:spPr>
          <a:xfrm>
            <a:off x="963216" y="2787774"/>
            <a:ext cx="44728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B57B3B-E582-48BF-9465-EBCDA726294A}"/>
              </a:ext>
            </a:extLst>
          </p:cNvPr>
          <p:cNvSpPr/>
          <p:nvPr/>
        </p:nvSpPr>
        <p:spPr>
          <a:xfrm>
            <a:off x="976696" y="3616812"/>
            <a:ext cx="1795103" cy="539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9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specific circumstances it may be desired by the institution to set up the request policy to be that the end user can make a request and only choose “Home delivery” (Personal delivery).</a:t>
            </a:r>
          </a:p>
          <a:p>
            <a:r>
              <a:rPr lang="en-US" dirty="0"/>
              <a:t>The institution in this case does not want to allow a “pickup location” of the request to be a real library.</a:t>
            </a:r>
          </a:p>
          <a:p>
            <a:r>
              <a:rPr lang="en-US" dirty="0"/>
              <a:t>This presentation will show how this may be achieved.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r>
              <a:rPr lang="en-US" sz="2600" dirty="0"/>
              <a:t>Before the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Before the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In a typical situation when a user makes a request he or she will have the option to choose a pickup location and perhaps also choose home delivery.</a:t>
            </a:r>
          </a:p>
          <a:p>
            <a:r>
              <a:rPr lang="en-US" dirty="0"/>
              <a:t>For example on the next two slides we see that after clicking “Request” the end user can choose a pickup location of either “Main Library” or “Home Address”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91A107-0E35-4028-B7F7-EDE0C068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12" y="702862"/>
            <a:ext cx="5959375" cy="4037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Before the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B6B1E-398C-4732-AA65-39C69121CF63}"/>
              </a:ext>
            </a:extLst>
          </p:cNvPr>
          <p:cNvSpPr/>
          <p:nvPr/>
        </p:nvSpPr>
        <p:spPr>
          <a:xfrm>
            <a:off x="2267744" y="108972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578E7-EBFD-4463-A603-23866A7079CC}"/>
              </a:ext>
            </a:extLst>
          </p:cNvPr>
          <p:cNvSpPr/>
          <p:nvPr/>
        </p:nvSpPr>
        <p:spPr>
          <a:xfrm>
            <a:off x="4302216" y="2584348"/>
            <a:ext cx="1853959" cy="680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Before the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4CEF2-BA21-49B9-A6EA-36968056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40" y="913894"/>
            <a:ext cx="6271220" cy="3849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2578E7-EBFD-4463-A603-23866A7079CC}"/>
              </a:ext>
            </a:extLst>
          </p:cNvPr>
          <p:cNvSpPr/>
          <p:nvPr/>
        </p:nvSpPr>
        <p:spPr>
          <a:xfrm>
            <a:off x="4247964" y="2866330"/>
            <a:ext cx="1260140" cy="425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0C0B3-3D65-4DD8-906E-609D9664D865}"/>
              </a:ext>
            </a:extLst>
          </p:cNvPr>
          <p:cNvSpPr/>
          <p:nvPr/>
        </p:nvSpPr>
        <p:spPr>
          <a:xfrm>
            <a:off x="4302217" y="3790029"/>
            <a:ext cx="1260140" cy="425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Configuring the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15557</TotalTime>
  <Words>928</Words>
  <Application>Microsoft Office PowerPoint</Application>
  <PresentationFormat>On-screen Show (16:9)</PresentationFormat>
  <Paragraphs>126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Ex_Libris_2020</vt:lpstr>
      <vt:lpstr>How to make the request option in Primo include only Pickup Location Home Delivery and not a real library</vt:lpstr>
      <vt:lpstr>PowerPoint Presentation</vt:lpstr>
      <vt:lpstr>Introduction</vt:lpstr>
      <vt:lpstr>Introduction</vt:lpstr>
      <vt:lpstr>Before the change</vt:lpstr>
      <vt:lpstr>Before the change</vt:lpstr>
      <vt:lpstr>Before the change</vt:lpstr>
      <vt:lpstr>Before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Configuring the change</vt:lpstr>
      <vt:lpstr>Try it out with the new configuration</vt:lpstr>
      <vt:lpstr>Try it out with the new configuration</vt:lpstr>
      <vt:lpstr>Try it out with the new configuration</vt:lpstr>
      <vt:lpstr>Try it out with the new configuration</vt:lpstr>
      <vt:lpstr>Try it out with the new configuration</vt:lpstr>
      <vt:lpstr>Try it out with the new configuration</vt:lpstr>
      <vt:lpstr>Try it out with the new configuration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664</cp:revision>
  <dcterms:created xsi:type="dcterms:W3CDTF">2017-01-02T15:10:30Z</dcterms:created>
  <dcterms:modified xsi:type="dcterms:W3CDTF">2020-05-25T07:44:34Z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